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325" r:id="rId2"/>
    <p:sldId id="577" r:id="rId3"/>
    <p:sldId id="616" r:id="rId4"/>
    <p:sldId id="631" r:id="rId5"/>
    <p:sldId id="633" r:id="rId6"/>
    <p:sldId id="632" r:id="rId7"/>
    <p:sldId id="634" r:id="rId8"/>
    <p:sldId id="580" r:id="rId9"/>
    <p:sldId id="627" r:id="rId10"/>
    <p:sldId id="635" r:id="rId11"/>
    <p:sldId id="636" r:id="rId12"/>
    <p:sldId id="639" r:id="rId13"/>
    <p:sldId id="640" r:id="rId14"/>
    <p:sldId id="575" r:id="rId15"/>
    <p:sldId id="570" r:id="rId16"/>
    <p:sldId id="622" r:id="rId1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9900"/>
    <a:srgbClr val="D1DE2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81637" autoAdjust="0"/>
  </p:normalViewPr>
  <p:slideViewPr>
    <p:cSldViewPr snapToGrid="0" showGuides="1">
      <p:cViewPr varScale="1">
        <p:scale>
          <a:sx n="114" d="100"/>
          <a:sy n="114" d="100"/>
        </p:scale>
        <p:origin x="1392" y="102"/>
      </p:cViewPr>
      <p:guideLst>
        <p:guide orient="horz" pos="216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750" y="11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om.ecn.purdue.edu\chrismur\pchome\.pcprefs\Desktop\P2SAC%20Files\P2SAC%20Charts%20for%20Dec%207%20Overvi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Increasing P2SAC Sponsors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Sheet1!$B$3:$B$10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 YTD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9</c:v>
                </c:pt>
                <c:pt idx="3">
                  <c:v>14</c:v>
                </c:pt>
                <c:pt idx="4">
                  <c:v>16</c:v>
                </c:pt>
                <c:pt idx="5">
                  <c:v>19</c:v>
                </c:pt>
                <c:pt idx="6">
                  <c:v>19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5F-41FD-AC1F-E34B9A0F388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35988975"/>
        <c:axId val="1236894559"/>
      </c:lineChart>
      <c:catAx>
        <c:axId val="123598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894559"/>
        <c:crosses val="autoZero"/>
        <c:auto val="1"/>
        <c:lblAlgn val="ctr"/>
        <c:lblOffset val="100"/>
        <c:noMultiLvlLbl val="0"/>
      </c:catAx>
      <c:valAx>
        <c:axId val="123689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988975"/>
        <c:crosses val="autoZero"/>
        <c:crossBetween val="between"/>
        <c:majorUnit val="5"/>
      </c:valAx>
      <c:spPr>
        <a:noFill/>
        <a:ln w="127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905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P2SAC</a:t>
            </a:r>
            <a:r>
              <a:rPr lang="en-US" baseline="0"/>
              <a:t> Research Projects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Sheet1!$C$14</c:f>
              <c:strCache>
                <c:ptCount val="1"/>
                <c:pt idx="0">
                  <c:v>UG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Sheet1!$B$15:$B$22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Sheet1!$C$15:$C$22</c:f>
              <c:numCache>
                <c:formatCode>General</c:formatCode>
                <c:ptCount val="8"/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8</c:v>
                </c:pt>
                <c:pt idx="5">
                  <c:v>6</c:v>
                </c:pt>
                <c:pt idx="6">
                  <c:v>9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0-4960-A032-A543B8520586}"/>
            </c:ext>
          </c:extLst>
        </c:ser>
        <c:ser>
          <c:idx val="1"/>
          <c:order val="1"/>
          <c:tx>
            <c:strRef>
              <c:f>Sheet1!$D$14</c:f>
              <c:strCache>
                <c:ptCount val="1"/>
                <c:pt idx="0">
                  <c:v>PMP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Sheet1!$B$15:$B$22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Sheet1!$D$15:$D$22</c:f>
              <c:numCache>
                <c:formatCode>General</c:formatCode>
                <c:ptCount val="8"/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0-4960-A032-A543B8520586}"/>
            </c:ext>
          </c:extLst>
        </c:ser>
        <c:ser>
          <c:idx val="2"/>
          <c:order val="2"/>
          <c:tx>
            <c:strRef>
              <c:f>Sheet1!$E$14</c:f>
              <c:strCache>
                <c:ptCount val="1"/>
                <c:pt idx="0">
                  <c:v>PhD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Sheet1!$B$15:$B$22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Sheet1!$E$15:$E$22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9</c:v>
                </c:pt>
                <c:pt idx="5">
                  <c:v>8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50-4960-A032-A543B8520586}"/>
            </c:ext>
          </c:extLst>
        </c:ser>
        <c:ser>
          <c:idx val="3"/>
          <c:order val="3"/>
          <c:tx>
            <c:strRef>
              <c:f>Sheet1!$F$14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Sheet1!$B$15:$B$22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Sheet1!$F$15:$F$22</c:f>
              <c:numCache>
                <c:formatCode>General</c:formatCode>
                <c:ptCount val="8"/>
                <c:pt idx="3">
                  <c:v>4</c:v>
                </c:pt>
                <c:pt idx="4">
                  <c:v>9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50-4960-A032-A543B85205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7146623"/>
        <c:axId val="1330087135"/>
      </c:barChart>
      <c:catAx>
        <c:axId val="145714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087135"/>
        <c:crosses val="autoZero"/>
        <c:auto val="1"/>
        <c:lblAlgn val="ctr"/>
        <c:lblOffset val="100"/>
        <c:noMultiLvlLbl val="0"/>
      </c:catAx>
      <c:valAx>
        <c:axId val="1330087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14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2" y="0"/>
            <a:ext cx="4028440" cy="350520"/>
          </a:xfrm>
          <a:prstGeom prst="rect">
            <a:avLst/>
          </a:prstGeom>
        </p:spPr>
        <p:txBody>
          <a:bodyPr vert="horz" lIns="93132" tIns="46567" rIns="93132" bIns="46567" rtlCol="0"/>
          <a:lstStyle>
            <a:lvl1pPr algn="r">
              <a:defRPr sz="1200"/>
            </a:lvl1pPr>
          </a:lstStyle>
          <a:p>
            <a:fld id="{A45904C4-010F-4896-9D22-0FDDB5A0FF93}" type="datetimeFigureOut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12/16/2022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32" tIns="46567" rIns="93132" bIns="46567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 Statement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2" y="6658664"/>
            <a:ext cx="4028440" cy="350520"/>
          </a:xfrm>
          <a:prstGeom prst="rect">
            <a:avLst/>
          </a:prstGeom>
        </p:spPr>
        <p:txBody>
          <a:bodyPr vert="horz" lIns="93132" tIns="46567" rIns="93132" bIns="46567" rtlCol="0" anchor="b"/>
          <a:lstStyle>
            <a:lvl1pPr algn="r">
              <a:defRPr sz="1200"/>
            </a:lvl1pPr>
          </a:lstStyle>
          <a:p>
            <a:fld id="{4899D1F1-6DC0-4977-808C-FD0BF7AD2565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9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2" y="0"/>
            <a:ext cx="4028440" cy="350520"/>
          </a:xfrm>
          <a:prstGeom prst="rect">
            <a:avLst/>
          </a:prstGeom>
        </p:spPr>
        <p:txBody>
          <a:bodyPr vert="horz" lIns="93132" tIns="46567" rIns="93132" bIns="46567" rtlCol="0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92715C0D-0E45-40B4-BE1B-664AAA8E6B7F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676275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7" rIns="93132" bIns="465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505201"/>
            <a:ext cx="7437120" cy="2979420"/>
          </a:xfrm>
          <a:prstGeom prst="rect">
            <a:avLst/>
          </a:prstGeom>
        </p:spPr>
        <p:txBody>
          <a:bodyPr vert="horz" lIns="93132" tIns="46567" rIns="93132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32" tIns="46567" rIns="93132" bIns="46567" rtlCol="0" anchor="b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Distribution Statement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2" y="6658664"/>
            <a:ext cx="4028440" cy="350520"/>
          </a:xfrm>
          <a:prstGeom prst="rect">
            <a:avLst/>
          </a:prstGeom>
        </p:spPr>
        <p:txBody>
          <a:bodyPr vert="horz" lIns="93132" tIns="46567" rIns="93132" bIns="46567" rtlCol="0" anchor="b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9B577F-6036-4BCD-9021-A736CBC287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3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70670-2629-4733-A947-88C2BB03EED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30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9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8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70670-2629-4733-A947-88C2BB03EED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3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2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305" indent="-28781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1238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1735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2230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2725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3220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3715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4213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054A8FB-19B9-4A5B-87CA-CB717E2B2FD1}" type="slidenum">
              <a:rPr lang="en-US" smtClean="0">
                <a:latin typeface="Calibri" pitchFamily="34" charset="0"/>
              </a:rPr>
              <a:pPr eaLnBrk="1" hangingPunct="1"/>
              <a:t>9</a:t>
            </a:fld>
            <a:endParaRPr lang="en-US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305" indent="-28781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1238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1735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2230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2725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3220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3715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4213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054A8FB-19B9-4A5B-87CA-CB717E2B2FD1}" type="slidenum">
              <a:rPr lang="en-US" smtClean="0">
                <a:latin typeface="Calibri" pitchFamily="34" charset="0"/>
              </a:rPr>
              <a:pPr eaLnBrk="1" hangingPunct="1"/>
              <a:t>10</a:t>
            </a:fld>
            <a:endParaRPr lang="en-US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305" indent="-28781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1238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1735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2230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2725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3220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3715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4213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054A8FB-19B9-4A5B-87CA-CB717E2B2FD1}" type="slidenum">
              <a:rPr lang="en-US" smtClean="0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93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305" indent="-28781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1238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1735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2230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2725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3220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3715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4213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054A8FB-19B9-4A5B-87CA-CB717E2B2FD1}" type="slidenum">
              <a:rPr lang="en-US" smtClean="0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16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305" indent="-28781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1238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1735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2230" indent="-23024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2725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3220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3715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4213" indent="-230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054A8FB-19B9-4A5B-87CA-CB717E2B2FD1}" type="slidenum">
              <a:rPr lang="en-US" smtClean="0">
                <a:latin typeface="Calibri" pitchFamily="34" charset="0"/>
              </a:rPr>
              <a:pPr eaLnBrk="1" hangingPunct="1"/>
              <a:t>13</a:t>
            </a:fld>
            <a:endParaRPr lang="en-US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0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an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381000" y="981422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22425" y="151418"/>
            <a:ext cx="7140575" cy="612648"/>
          </a:xfrm>
        </p:spPr>
        <p:txBody>
          <a:bodyPr>
            <a:normAutofit/>
          </a:bodyPr>
          <a:lstStyle>
            <a:lvl1pPr algn="l">
              <a:defRPr sz="2400" b="1" i="1"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6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636A86-BCAB-44A4-A417-CCF2253F2048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701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20CB09-DAF9-424D-A3DC-03B225A5BBFD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06E1C9-4880-451D-96C0-E515685C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8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0C01E6-6223-4426-B9E5-3BF587CE8741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06E1C9-4880-451D-96C0-E515685C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1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5B0D2C-1209-4788-A759-A652EC3D57EE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06E1C9-4880-451D-96C0-E515685C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8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/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4724400"/>
          </a:xfrm>
          <a:prstGeom prst="rect">
            <a:avLst/>
          </a:prstGeom>
        </p:spPr>
        <p:txBody>
          <a:bodyPr vert="horz"/>
          <a:lstStyle>
            <a:lvl1pPr>
              <a:defRPr sz="1500" b="1" baseline="0">
                <a:solidFill>
                  <a:srgbClr val="7EBA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492877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D633B-A8DD-4362-8092-9697BC519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9"/>
          <p:cNvSpPr>
            <a:spLocks noGrp="1"/>
          </p:cNvSpPr>
          <p:nvPr>
            <p:ph type="title"/>
          </p:nvPr>
        </p:nvSpPr>
        <p:spPr bwMode="auto">
          <a:xfrm>
            <a:off x="1622424" y="152400"/>
            <a:ext cx="714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29" r:id="rId5"/>
    <p:sldLayoutId id="2147483730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144379" y="152400"/>
            <a:ext cx="8847221" cy="65532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-1" y="1380191"/>
            <a:ext cx="904285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1200"/>
              </a:spcAft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Purdue Process Safety &amp; Assurance Center (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P2SAC)</a:t>
            </a:r>
          </a:p>
          <a:p>
            <a:pPr algn="ctr"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27083" y="3749337"/>
            <a:ext cx="8815768" cy="224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2200" b="1" u="sng" dirty="0">
                <a:latin typeface="Arial" pitchFamily="34" charset="0"/>
                <a:ea typeface="MS PGothic" pitchFamily="34" charset="-128"/>
                <a:cs typeface="Arial" pitchFamily="34" charset="0"/>
              </a:rPr>
              <a:t>Ray A. </a:t>
            </a:r>
            <a:r>
              <a:rPr lang="en-US" altLang="ja-JP" sz="2200" b="1" u="sng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Mentzer</a:t>
            </a:r>
            <a:endParaRPr lang="en-US" altLang="ja-JP" sz="2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US" altLang="ja-JP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Professor of Engineering Practice</a:t>
            </a:r>
          </a:p>
          <a:p>
            <a:pPr algn="ctr"/>
            <a:r>
              <a:rPr lang="en-US" altLang="ja-JP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Associate Director, P2SAC </a:t>
            </a:r>
          </a:p>
          <a:p>
            <a:pPr algn="ctr"/>
            <a:endParaRPr lang="en-US" altLang="ja-JP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US" altLang="ja-JP" sz="1900" dirty="0">
                <a:latin typeface="Arial" pitchFamily="34" charset="0"/>
                <a:ea typeface="MS PGothic" pitchFamily="34" charset="-128"/>
                <a:cs typeface="Arial" pitchFamily="34" charset="0"/>
              </a:rPr>
              <a:t>Charles D. Davidson School of Chemical Engineering</a:t>
            </a:r>
            <a:br>
              <a:rPr lang="en-US" altLang="ja-JP" sz="1900" dirty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ja-JP" sz="1900" dirty="0">
                <a:latin typeface="Arial" pitchFamily="34" charset="0"/>
                <a:ea typeface="MS PGothic" pitchFamily="34" charset="-128"/>
                <a:cs typeface="Arial" pitchFamily="34" charset="0"/>
              </a:rPr>
              <a:t>Purdue University</a:t>
            </a:r>
            <a:endParaRPr lang="en-US" altLang="ja-JP" sz="1400" b="1" i="1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endParaRPr lang="en-US" altLang="ja-JP" sz="1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US" altLang="ja-JP" sz="1700" i="1" dirty="0">
                <a:latin typeface="Arial" pitchFamily="34" charset="0"/>
                <a:ea typeface="MS PGothic" pitchFamily="34" charset="-128"/>
                <a:cs typeface="Arial" pitchFamily="34" charset="0"/>
              </a:rPr>
              <a:t>December 15,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F79F4-2E21-42B4-8AB6-3603D5BA8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33" y="6271878"/>
            <a:ext cx="3097383" cy="3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5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2"/>
          <p:cNvSpPr>
            <a:spLocks noGrp="1"/>
          </p:cNvSpPr>
          <p:nvPr>
            <p:ph type="title"/>
          </p:nvPr>
        </p:nvSpPr>
        <p:spPr bwMode="auto">
          <a:xfrm>
            <a:off x="88665" y="120254"/>
            <a:ext cx="8991600" cy="571500"/>
          </a:xfr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800" dirty="0">
                <a:solidFill>
                  <a:schemeClr val="tx1"/>
                </a:solidFill>
              </a:rPr>
              <a:t>The Basics </a:t>
            </a:r>
          </a:p>
        </p:txBody>
      </p:sp>
      <p:sp>
        <p:nvSpPr>
          <p:cNvPr id="17411" name="Title 2"/>
          <p:cNvSpPr txBox="1">
            <a:spLocks/>
          </p:cNvSpPr>
          <p:nvPr/>
        </p:nvSpPr>
        <p:spPr bwMode="auto">
          <a:xfrm>
            <a:off x="11997" y="935008"/>
            <a:ext cx="4560004" cy="326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0" indent="-349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6450" indent="-349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25425" lvl="1" indent="0" eaLnBrk="1" hangingPunct="1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vs. Process Safety and </a:t>
            </a:r>
          </a:p>
          <a:p>
            <a:pPr marL="225425" lvl="1" indent="0" eaLnBrk="1" hangingPunct="1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 metrics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culture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/ lagging metrics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Inherently safer design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marL="225425" lvl="1" indent="0" eaLnBrk="1" hangingPunct="1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 regulations 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 PSM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RMP, CFATS, RAGAGEP,                        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</a:p>
          <a:p>
            <a:pPr lvl="1" eaLnBrk="1" hangingPunct="1">
              <a:buFont typeface="Arial" charset="0"/>
              <a:buChar char="–"/>
            </a:pPr>
            <a:endParaRPr lang="en-US" sz="135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86600" y="5669757"/>
            <a:ext cx="857250" cy="273844"/>
          </a:xfrm>
        </p:spPr>
        <p:txBody>
          <a:bodyPr/>
          <a:lstStyle>
            <a:lvl1pPr algn="ctr">
              <a:defRPr sz="13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D7A6C8-7D72-4008-B0CA-F57BDFDB09C6}" type="slidenum">
              <a:rPr lang="en-US" kern="0" smtClean="0"/>
              <a:pPr>
                <a:defRPr/>
              </a:pPr>
              <a:t>10</a:t>
            </a:fld>
            <a:endParaRPr lang="en-US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F7CCEA-8F24-4D3F-BA16-A76D98676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2691"/>
            <a:ext cx="3097036" cy="33530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3C88E0B-9321-40E9-AFC6-0270A7EEF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5910" y="120254"/>
            <a:ext cx="2674082" cy="2451440"/>
          </a:xfrm>
          <a:prstGeom prst="rect">
            <a:avLst/>
          </a:prstGeom>
        </p:spPr>
      </p:pic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28D44357-F7DB-432F-9B39-B0B71D953C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5153" y="5335588"/>
          <a:ext cx="534511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urboCAD Drawing" r:id="rId6" imgW="8567738" imgH="1947863" progId="TurboCAD.Drawing.4">
                  <p:embed/>
                </p:oleObj>
              </mc:Choice>
              <mc:Fallback>
                <p:oleObj name="TurboCAD Drawing" r:id="rId6" imgW="8567738" imgH="1947863" progId="TurboCAD.Drawing.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28D44357-F7DB-432F-9B39-B0B71D953C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153" y="5335588"/>
                        <a:ext cx="5345112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A06E4160-E1EF-4035-9DEE-E5DDF76CE6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620533"/>
          <a:ext cx="4376421" cy="244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urboCAD Drawing" r:id="rId8" imgW="7296150" imgH="4071938" progId="TurboCAD.Drawing.4">
                  <p:embed/>
                </p:oleObj>
              </mc:Choice>
              <mc:Fallback>
                <p:oleObj name="TurboCAD Drawing" r:id="rId8" imgW="7296150" imgH="4071938" progId="TurboCAD.Drawing.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A06E4160-E1EF-4035-9DEE-E5DDF76CE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20533"/>
                        <a:ext cx="4376421" cy="244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C794EB7-26EA-4470-BBD8-19DBBF82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2" y="4232954"/>
            <a:ext cx="3354818" cy="225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76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2"/>
          <p:cNvSpPr>
            <a:spLocks noGrp="1"/>
          </p:cNvSpPr>
          <p:nvPr>
            <p:ph type="title"/>
          </p:nvPr>
        </p:nvSpPr>
        <p:spPr bwMode="auto">
          <a:xfrm>
            <a:off x="101543" y="46216"/>
            <a:ext cx="8991600" cy="571500"/>
          </a:xfr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800" dirty="0">
                <a:solidFill>
                  <a:schemeClr val="tx1"/>
                </a:solidFill>
              </a:rPr>
              <a:t>Consequence Modeling</a:t>
            </a:r>
          </a:p>
        </p:txBody>
      </p:sp>
      <p:sp>
        <p:nvSpPr>
          <p:cNvPr id="17411" name="Title 2"/>
          <p:cNvSpPr txBox="1">
            <a:spLocks/>
          </p:cNvSpPr>
          <p:nvPr/>
        </p:nvSpPr>
        <p:spPr bwMode="auto">
          <a:xfrm>
            <a:off x="0" y="427633"/>
            <a:ext cx="5691883" cy="576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0" indent="-349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6450" indent="-349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25425" lvl="1" indent="0" eaLnBrk="1" hangingPunct="1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lvl="1" indent="0" eaLnBrk="1" hangingPunct="1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Term Modeling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Liquids, gases …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 &amp; alternate release scenarios </a:t>
            </a:r>
          </a:p>
          <a:p>
            <a:pPr marL="225425" lvl="1" indent="0" eaLnBrk="1" hangingPunct="1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Toxicants &amp; Industrial Hygiene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GHS &amp; SDSs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evaluation –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probits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toxicants, noise</a:t>
            </a:r>
          </a:p>
          <a:p>
            <a:pPr marL="225425" lvl="1" indent="0" eaLnBrk="1" hangingPunct="1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 Modeling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Plumes, puffs,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Pasquill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-Gifford model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ERPGs vs. TLVs …  </a:t>
            </a:r>
          </a:p>
          <a:p>
            <a:pPr marL="225425" lvl="1" indent="0" eaLnBrk="1" hangingPunct="1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Fires &amp; Explosions &amp; Prevention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Flammability diagrams; UFL, LFL, MIE … 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Dusts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Deflagration vs. detonation; TNT equivalency modeling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Inerting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vessels 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electricity</a:t>
            </a:r>
          </a:p>
          <a:p>
            <a:pPr marL="225425" lvl="1" indent="0" eaLnBrk="1" hangingPunct="1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Reactivity</a:t>
            </a:r>
          </a:p>
          <a:p>
            <a:pPr marL="225425" lvl="1" indent="0" eaLnBrk="1" hangingPunct="1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CRW, calorimetry &amp; data analysis</a:t>
            </a:r>
          </a:p>
          <a:p>
            <a:pPr lvl="1" eaLnBrk="1" hangingPunct="1">
              <a:buFont typeface="Arial" charset="0"/>
              <a:buChar char="–"/>
            </a:pPr>
            <a:endParaRPr lang="en-US" sz="135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86600" y="5669757"/>
            <a:ext cx="857250" cy="273844"/>
          </a:xfrm>
        </p:spPr>
        <p:txBody>
          <a:bodyPr/>
          <a:lstStyle>
            <a:lvl1pPr algn="ctr">
              <a:defRPr sz="13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D7A6C8-7D72-4008-B0CA-F57BDFDB09C6}" type="slidenum">
              <a:rPr lang="en-US" kern="0" smtClean="0"/>
              <a:pPr>
                <a:defRPr/>
              </a:pPr>
              <a:t>11</a:t>
            </a:fld>
            <a:endParaRPr lang="en-US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F7CCEA-8F24-4D3F-BA16-A76D98676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2691"/>
            <a:ext cx="3097036" cy="335309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36E1CC2A-97EE-4641-A3EF-A17AEE508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99" y="2812033"/>
            <a:ext cx="2257704" cy="107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9EDD7-085C-47F7-9555-62F7E7B80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558" y="82817"/>
            <a:ext cx="2383587" cy="2537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C48E3C-F46E-491E-9E94-63C6FD21A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1066" y="3952299"/>
            <a:ext cx="2383588" cy="1434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FA5E05-DEBD-4A4F-82C1-2F8264C4E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5756" y="5456776"/>
            <a:ext cx="2568244" cy="12710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1D68D9-201A-49E7-9F3C-44053B05D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7369" y="5386866"/>
            <a:ext cx="1903906" cy="14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7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2"/>
          <p:cNvSpPr>
            <a:spLocks noGrp="1"/>
          </p:cNvSpPr>
          <p:nvPr>
            <p:ph type="title"/>
          </p:nvPr>
        </p:nvSpPr>
        <p:spPr bwMode="auto">
          <a:xfrm>
            <a:off x="48289" y="57140"/>
            <a:ext cx="8991600" cy="571500"/>
          </a:xfr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800" dirty="0">
                <a:solidFill>
                  <a:schemeClr val="tx1"/>
                </a:solidFill>
              </a:rPr>
              <a:t>PHAs &amp; Risk Assessments</a:t>
            </a:r>
          </a:p>
        </p:txBody>
      </p:sp>
      <p:sp>
        <p:nvSpPr>
          <p:cNvPr id="17411" name="Title 2"/>
          <p:cNvSpPr txBox="1">
            <a:spLocks/>
          </p:cNvSpPr>
          <p:nvPr/>
        </p:nvSpPr>
        <p:spPr bwMode="auto">
          <a:xfrm>
            <a:off x="1" y="758261"/>
            <a:ext cx="4479532" cy="20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0" indent="-349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6450" indent="-349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25425" lvl="1" indent="0" eaLnBrk="1" hangingPunct="1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Assessments 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&amp; non-scenario based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Checklist, What-If … FMEA, HAZOP</a:t>
            </a:r>
          </a:p>
          <a:p>
            <a:pPr marL="225425" lvl="1" indent="0" eaLnBrk="1" hangingPunct="1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Assessments 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Criteria, ALARP, …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&amp; Fault Trees, Bow-tie, Matrix</a:t>
            </a:r>
          </a:p>
          <a:p>
            <a:pPr marL="511175" lvl="1" indent="-285750" eaLnBrk="1" hangingPunct="1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LOPA &amp; QRA</a:t>
            </a:r>
          </a:p>
          <a:p>
            <a:pPr lvl="1" eaLnBrk="1" hangingPunct="1">
              <a:buFont typeface="Arial" charset="0"/>
              <a:buChar char="–"/>
            </a:pPr>
            <a:endParaRPr lang="en-US" sz="135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86600" y="5669757"/>
            <a:ext cx="857250" cy="273844"/>
          </a:xfrm>
        </p:spPr>
        <p:txBody>
          <a:bodyPr/>
          <a:lstStyle>
            <a:lvl1pPr algn="ctr">
              <a:defRPr sz="13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D7A6C8-7D72-4008-B0CA-F57BDFDB09C6}" type="slidenum">
              <a:rPr lang="en-US" kern="0" smtClean="0"/>
              <a:pPr>
                <a:defRPr/>
              </a:pPr>
              <a:t>12</a:t>
            </a:fld>
            <a:endParaRPr lang="en-US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509" y="1816015"/>
            <a:ext cx="3042271" cy="764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45840" y="1446805"/>
            <a:ext cx="1995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LOPA Frequencies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F7CCEA-8F24-4D3F-BA16-A76D98676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2691"/>
            <a:ext cx="3097036" cy="3353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736D2A-9B4E-4314-8CD0-1C43D71DDBC6}"/>
              </a:ext>
            </a:extLst>
          </p:cNvPr>
          <p:cNvSpPr txBox="1"/>
          <p:nvPr/>
        </p:nvSpPr>
        <p:spPr>
          <a:xfrm>
            <a:off x="48289" y="2958982"/>
            <a:ext cx="46567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 Problem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Perform a HAZOP analysis of the heat exchanger on PFD with cooling water and lean TEG, selecting two parameters, two guidewords and two causes for each.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9288D2-5D90-4BB8-9D68-63470D407C6C}"/>
              </a:ext>
            </a:extLst>
          </p:cNvPr>
          <p:cNvSpPr txBox="1"/>
          <p:nvPr/>
        </p:nvSpPr>
        <p:spPr>
          <a:xfrm>
            <a:off x="4738485" y="2847726"/>
            <a:ext cx="440551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Exam Problem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chlorine rail loading facility is located 100 m from a sub-division with 400 residents, with a projected  line failure with &gt;LC50 every ten years. Plot the existing situation; Option A with a leak detector capable of closing valves and isolating the leak within 5 minutes for $20k; and Option B retrofit eliminating the likelihood of a leak for $250k.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65A30A9-F3DE-4D34-98EF-9742E895B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16" y="17155"/>
            <a:ext cx="1348966" cy="168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F4D6D4-ECB1-447A-A6F3-D3B09A593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936" y="4146548"/>
            <a:ext cx="4405515" cy="3158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013B20-A4CA-4DDF-B791-B80E945CB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46" y="3992712"/>
            <a:ext cx="4615072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7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2"/>
          <p:cNvSpPr>
            <a:spLocks noGrp="1"/>
          </p:cNvSpPr>
          <p:nvPr>
            <p:ph type="title"/>
          </p:nvPr>
        </p:nvSpPr>
        <p:spPr bwMode="auto">
          <a:xfrm>
            <a:off x="76200" y="143163"/>
            <a:ext cx="8991600" cy="571500"/>
          </a:xfr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800" dirty="0">
                <a:solidFill>
                  <a:schemeClr val="tx1"/>
                </a:solidFill>
              </a:rPr>
              <a:t>Incident Investigations &amp; Emergency Response</a:t>
            </a:r>
          </a:p>
        </p:txBody>
      </p:sp>
      <p:sp>
        <p:nvSpPr>
          <p:cNvPr id="17411" name="Title 2"/>
          <p:cNvSpPr txBox="1">
            <a:spLocks/>
          </p:cNvSpPr>
          <p:nvPr/>
        </p:nvSpPr>
        <p:spPr bwMode="auto">
          <a:xfrm>
            <a:off x="0" y="1103071"/>
            <a:ext cx="5111824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0" indent="-349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6450" indent="-349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25425" lvl="1" indent="0" eaLnBrk="1" hangingPunct="1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Investigations, CSB videos …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incident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 factors &amp; root causes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conduct incident investigations using analysis techniques from class;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probits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dispersion modeling, blast analysis, .., root cause analysis  </a:t>
            </a:r>
          </a:p>
          <a:p>
            <a:pPr marL="742950" lvl="1" indent="-285750" eaLnBrk="1" hangingPunct="1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CSB videos shown ~weekly to tie incidents to analysis</a:t>
            </a:r>
            <a:endParaRPr lang="en-US" dirty="0">
              <a:solidFill>
                <a:srgbClr val="FF0000"/>
              </a:solidFill>
            </a:endParaRPr>
          </a:p>
          <a:p>
            <a:pPr marL="225425" lvl="1" indent="0" eaLnBrk="1" hangingPunct="1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Response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People, Environment, Assets &amp;    	Reputation (PEAR)</a:t>
            </a:r>
          </a:p>
          <a:p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Teams, process and drills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Internal / external communication &amp; 	role of LEPCs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86600" y="5669757"/>
            <a:ext cx="857250" cy="273844"/>
          </a:xfrm>
        </p:spPr>
        <p:txBody>
          <a:bodyPr/>
          <a:lstStyle>
            <a:lvl1pPr algn="ctr">
              <a:defRPr sz="13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D7A6C8-7D72-4008-B0CA-F57BDFDB09C6}" type="slidenum">
              <a:rPr lang="en-US" kern="0" smtClean="0"/>
              <a:pPr>
                <a:defRPr/>
              </a:pPr>
              <a:t>13</a:t>
            </a:fld>
            <a:endParaRPr lang="en-US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F7CCEA-8F24-4D3F-BA16-A76D98676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2691"/>
            <a:ext cx="3097036" cy="335309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C62CCF37-718F-4472-A0E8-525C06A08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84" y="772774"/>
            <a:ext cx="3668632" cy="168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544C18-EE76-424F-A08F-75B69BD2F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966" y="2578473"/>
            <a:ext cx="3067433" cy="18605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E0FA2C-4145-476A-BC09-B58BCD7E3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938" y="4497158"/>
            <a:ext cx="2933323" cy="234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2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B18-2623-4A58-BC5D-F519EF8F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553"/>
            <a:ext cx="9111006" cy="609600"/>
          </a:xfrm>
        </p:spPr>
        <p:txBody>
          <a:bodyPr/>
          <a:lstStyle/>
          <a:p>
            <a:pPr algn="ctr"/>
            <a:r>
              <a:rPr lang="en-US" sz="2600" b="1" dirty="0"/>
              <a:t>Critical Success Factors for Teaching Process Safety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2CE8F-F21A-4BD6-8768-76555D18C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2735"/>
            <a:ext cx="9111006" cy="4579856"/>
          </a:xfrm>
        </p:spPr>
        <p:txBody>
          <a:bodyPr/>
          <a:lstStyle/>
          <a:p>
            <a:pPr lvl="1"/>
            <a:r>
              <a:rPr lang="en-US" sz="2000" dirty="0"/>
              <a:t>Acquire a sense of vulnerability … something bad could                   happen, with lives lost; accidents are preventable!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Know enough to know what questions to ask regarding operations … don’t necessarily need to know the answers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Precursor events for nearly all catastrophic incidents – recognize them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Meeting regulatory requirements is not enough … YOU must understand the hazards and associated risks of operations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Recognition that process safety doesn’t solely apply to Chemical </a:t>
            </a:r>
            <a:r>
              <a:rPr lang="en-US" sz="2000" dirty="0" err="1"/>
              <a:t>Engrs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Companies ensuring common standards of risk                      internationally – developing countries / 3</a:t>
            </a:r>
            <a:r>
              <a:rPr lang="en-US" sz="2000" baseline="30000" dirty="0"/>
              <a:t>rd</a:t>
            </a:r>
            <a:r>
              <a:rPr lang="en-US" sz="2000" dirty="0"/>
              <a:t> world  </a:t>
            </a:r>
          </a:p>
          <a:p>
            <a:endParaRPr lang="en-US" dirty="0"/>
          </a:p>
        </p:txBody>
      </p:sp>
      <p:pic>
        <p:nvPicPr>
          <p:cNvPr id="9" name="Picture 4" descr="j0282916">
            <a:extLst>
              <a:ext uri="{FF2B5EF4-FFF2-40B4-BE49-F238E27FC236}">
                <a16:creationId xmlns:a16="http://schemas.microsoft.com/office/drawing/2014/main" id="{81E6D143-11D6-4B95-BBB0-CC276CD11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855" y="5164740"/>
            <a:ext cx="1650145" cy="16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lixgorough2">
            <a:extLst>
              <a:ext uri="{FF2B5EF4-FFF2-40B4-BE49-F238E27FC236}">
                <a16:creationId xmlns:a16="http://schemas.microsoft.com/office/drawing/2014/main" id="{6014BE8A-8EED-4C86-A7A2-2D1509C9F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40" y="646429"/>
            <a:ext cx="1688465" cy="13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706A3-0467-4FB5-B056-6C4ECA648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2691"/>
            <a:ext cx="3097036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37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0F27-3321-48F5-B938-E1C2BD99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98" y="89457"/>
            <a:ext cx="8512404" cy="609600"/>
          </a:xfrm>
        </p:spPr>
        <p:txBody>
          <a:bodyPr/>
          <a:lstStyle/>
          <a:p>
            <a:pPr algn="ctr"/>
            <a:r>
              <a:rPr lang="en-US" sz="2800" b="1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4A350-F9CF-446A-A68F-C9A8DC7EB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9610"/>
            <a:ext cx="9144000" cy="50292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Lecture material is NOT a challenge; available from several sources</a:t>
            </a:r>
          </a:p>
          <a:p>
            <a:pPr lvl="0"/>
            <a:r>
              <a:rPr lang="en-US" dirty="0"/>
              <a:t>	- ad hoc quarterly meetings of those teaching or planning to teach PS       (</a:t>
            </a:r>
            <a:r>
              <a:rPr lang="en-US" i="1" dirty="0"/>
              <a:t>see Jerry Forest, Jerry.Forest@Celanese.com</a:t>
            </a:r>
            <a:r>
              <a:rPr lang="en-US" dirty="0"/>
              <a:t>)</a:t>
            </a:r>
          </a:p>
          <a:p>
            <a:pPr lvl="0"/>
            <a:endParaRPr lang="en-US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Fitting Process Safety course into an already crowded ChE curriculum</a:t>
            </a:r>
          </a:p>
          <a:p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Options for teaching: </a:t>
            </a:r>
          </a:p>
          <a:p>
            <a:r>
              <a:rPr lang="en-US" sz="2000" dirty="0"/>
              <a:t>	- embed in overall curriculum, Capstone design project or Unit Operations</a:t>
            </a:r>
          </a:p>
          <a:p>
            <a:r>
              <a:rPr lang="en-US" dirty="0"/>
              <a:t>	- dedicated course: 1 – 3 credit hours </a:t>
            </a:r>
            <a:endParaRPr lang="en-US" sz="2000" dirty="0"/>
          </a:p>
          <a:p>
            <a:pPr lvl="0"/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Sustainability </a:t>
            </a:r>
            <a:r>
              <a:rPr lang="en-US" dirty="0"/>
              <a:t>… faculty rarely have background to effectively teach PS; does it </a:t>
            </a:r>
            <a:r>
              <a:rPr lang="en-US" sz="2000" dirty="0"/>
              <a:t>depend on one person or is it distributed among faculty; if distributed, how is it maintained - QA / QC</a:t>
            </a:r>
          </a:p>
          <a:p>
            <a:pPr lvl="1"/>
            <a:endParaRPr lang="en-US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Desire breath of industry examples to                                                                                                                    connect with all students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35427-AEA7-428D-8BB2-8ADBE8C80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3097036" cy="335309"/>
          </a:xfrm>
          <a:prstGeom prst="rect">
            <a:avLst/>
          </a:prstGeom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D39D979E-C361-4374-AC7B-F654A7B58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09" y="5060887"/>
            <a:ext cx="4188191" cy="172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90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5028"/>
            <a:ext cx="8229600" cy="784716"/>
          </a:xfrm>
        </p:spPr>
        <p:txBody>
          <a:bodyPr/>
          <a:lstStyle/>
          <a:p>
            <a:pPr algn="ctr"/>
            <a:r>
              <a:rPr lang="en-US" sz="2800" b="1" dirty="0"/>
              <a:t>P2SAC Sponsors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44E5F-A394-499B-A0FE-B30ACCC77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8983"/>
            <a:ext cx="3097036" cy="33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B57A-0167-7A7C-1E91-100B46792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04" y="1790471"/>
            <a:ext cx="8173591" cy="3277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D14A3-44A4-4498-8492-C33BC6753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78" y="1518971"/>
            <a:ext cx="8916644" cy="3820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86DB6D-076C-4081-9A77-21F82B683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78" y="1518971"/>
            <a:ext cx="8916644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578"/>
            <a:ext cx="9144000" cy="102024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December 2022 Conference Registration</a:t>
            </a:r>
            <a:br>
              <a:rPr lang="en-US" sz="2400" dirty="0"/>
            </a:b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674" y="925741"/>
            <a:ext cx="2495434" cy="5195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/>
              <a:t>Sponsors</a:t>
            </a:r>
          </a:p>
          <a:p>
            <a:r>
              <a:rPr lang="en-US" sz="1400" dirty="0"/>
              <a:t>ACC – Am Chem Council</a:t>
            </a:r>
          </a:p>
          <a:p>
            <a:r>
              <a:rPr lang="en-US" sz="1400" dirty="0" err="1"/>
              <a:t>AcuTech</a:t>
            </a:r>
            <a:endParaRPr lang="en-US" sz="1400" dirty="0"/>
          </a:p>
          <a:p>
            <a:r>
              <a:rPr lang="en-US" sz="1400" dirty="0"/>
              <a:t>AMGEN</a:t>
            </a:r>
          </a:p>
          <a:p>
            <a:r>
              <a:rPr lang="en-US" sz="1400" dirty="0"/>
              <a:t>Chevron</a:t>
            </a:r>
          </a:p>
          <a:p>
            <a:r>
              <a:rPr lang="en-US" sz="1400" dirty="0" err="1"/>
              <a:t>Corteva</a:t>
            </a:r>
            <a:endParaRPr lang="en-US" sz="1400" dirty="0"/>
          </a:p>
          <a:p>
            <a:r>
              <a:rPr lang="en-US" sz="1400" dirty="0" err="1"/>
              <a:t>CountryMark</a:t>
            </a:r>
            <a:endParaRPr lang="en-US" sz="1400" dirty="0"/>
          </a:p>
          <a:p>
            <a:r>
              <a:rPr lang="en-US" sz="1400" dirty="0"/>
              <a:t>Dow</a:t>
            </a:r>
          </a:p>
          <a:p>
            <a:r>
              <a:rPr lang="en-US" sz="1400" dirty="0"/>
              <a:t>Endress+Hauser</a:t>
            </a:r>
          </a:p>
          <a:p>
            <a:r>
              <a:rPr lang="en-US" sz="1400" dirty="0"/>
              <a:t>ExxonMobil</a:t>
            </a:r>
          </a:p>
          <a:p>
            <a:r>
              <a:rPr lang="en-US" sz="1400" dirty="0" err="1"/>
              <a:t>Fauske</a:t>
            </a:r>
            <a:r>
              <a:rPr lang="en-US" sz="1400" dirty="0"/>
              <a:t> &amp; Associates</a:t>
            </a:r>
          </a:p>
          <a:p>
            <a:r>
              <a:rPr lang="en-US" sz="1400" dirty="0"/>
              <a:t>GSK</a:t>
            </a:r>
          </a:p>
          <a:p>
            <a:r>
              <a:rPr lang="en-US" sz="1400" dirty="0"/>
              <a:t>Honeywell</a:t>
            </a:r>
          </a:p>
          <a:p>
            <a:r>
              <a:rPr lang="en-US" sz="1400" dirty="0"/>
              <a:t>JMJ </a:t>
            </a:r>
          </a:p>
          <a:p>
            <a:r>
              <a:rPr lang="en-US" sz="1400" dirty="0" err="1"/>
              <a:t>Kenexis</a:t>
            </a:r>
            <a:r>
              <a:rPr lang="en-US" sz="1400" dirty="0"/>
              <a:t> </a:t>
            </a:r>
          </a:p>
          <a:p>
            <a:r>
              <a:rPr lang="en-US" sz="1400" dirty="0"/>
              <a:t>Lilly</a:t>
            </a:r>
          </a:p>
          <a:p>
            <a:r>
              <a:rPr lang="en-US" sz="1400" dirty="0"/>
              <a:t>Marsh Risk</a:t>
            </a:r>
          </a:p>
          <a:p>
            <a:r>
              <a:rPr lang="en-US" sz="1400" dirty="0"/>
              <a:t>Pfizer</a:t>
            </a:r>
          </a:p>
          <a:p>
            <a:r>
              <a:rPr lang="en-US" sz="1400" dirty="0"/>
              <a:t>SABIC</a:t>
            </a:r>
          </a:p>
          <a:p>
            <a:r>
              <a:rPr lang="en-US" sz="1400" dirty="0"/>
              <a:t>Vertex</a:t>
            </a:r>
          </a:p>
          <a:p>
            <a:r>
              <a:rPr lang="en-US" sz="1400" dirty="0"/>
              <a:t>3M</a:t>
            </a:r>
          </a:p>
          <a:p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1EC7C-2864-474E-B2F7-292398DF1BD2}"/>
              </a:ext>
            </a:extLst>
          </p:cNvPr>
          <p:cNvSpPr/>
          <p:nvPr/>
        </p:nvSpPr>
        <p:spPr>
          <a:xfrm>
            <a:off x="3176827" y="5967057"/>
            <a:ext cx="4269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u="sng" dirty="0">
              <a:solidFill>
                <a:srgbClr val="C00000"/>
              </a:solidFill>
            </a:endParaRPr>
          </a:p>
          <a:p>
            <a:pPr algn="ctr"/>
            <a:r>
              <a:rPr lang="en-US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On-going dialog with other </a:t>
            </a:r>
            <a:r>
              <a:rPr lang="en-US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Depts</a:t>
            </a:r>
            <a:r>
              <a:rPr lang="en-US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ABE, CHEM, IE, IPPH &amp; ME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3EAC49-3FE9-4CAB-8729-CFEBE4431238}"/>
              </a:ext>
            </a:extLst>
          </p:cNvPr>
          <p:cNvSpPr/>
          <p:nvPr/>
        </p:nvSpPr>
        <p:spPr>
          <a:xfrm>
            <a:off x="4398435" y="925741"/>
            <a:ext cx="2046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Guests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Abbvie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Air Products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Aramco*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CCPS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CDC - NIOSH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Cummins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DEKRA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DPR Simulations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Evonik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IDL Ventures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ISPRA*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Jensen Hughes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Johnson Matthey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4678B-482F-48AF-B9E8-A092C2E3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2691"/>
            <a:ext cx="3097036" cy="335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159340-3019-4286-83A8-3DA21C6317E5}"/>
              </a:ext>
            </a:extLst>
          </p:cNvPr>
          <p:cNvSpPr/>
          <p:nvPr/>
        </p:nvSpPr>
        <p:spPr>
          <a:xfrm>
            <a:off x="6564998" y="1204790"/>
            <a:ext cx="23590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&amp; Env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Metler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Toledo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BioSc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Promega Corp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Sandia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Nat’l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Labs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Snapdragon Chem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Syngena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Int’l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Tate &amp; Lyle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Thermal Haz Tech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 of Alberta*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Wisc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*denotes 1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6037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24CB-94F3-4BD8-8A6E-BF56FEF0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318"/>
            <a:ext cx="9144000" cy="609600"/>
          </a:xfrm>
        </p:spPr>
        <p:txBody>
          <a:bodyPr/>
          <a:lstStyle/>
          <a:p>
            <a:pPr algn="ctr"/>
            <a:r>
              <a:rPr lang="en-US" sz="2800" b="1" dirty="0"/>
              <a:t>Growing Industry Participation &amp; Projects in P2SAC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13464-ACF9-47F0-9D1F-6F62A29E8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9353"/>
            <a:ext cx="3097383" cy="33864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5E0DD4-5717-448A-A254-6D9FBE9C2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706358"/>
              </p:ext>
            </p:extLst>
          </p:nvPr>
        </p:nvGraphicFramePr>
        <p:xfrm>
          <a:off x="58725" y="1902159"/>
          <a:ext cx="4345495" cy="318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F29150B-8319-4EBB-B87E-81739CF8C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651330"/>
              </p:ext>
            </p:extLst>
          </p:nvPr>
        </p:nvGraphicFramePr>
        <p:xfrm>
          <a:off x="4572000" y="1902159"/>
          <a:ext cx="4513275" cy="318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270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63" y="135105"/>
            <a:ext cx="9144000" cy="43338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Prof Masters Capstone Projects 2022 - P2SAC Related  </a:t>
            </a:r>
            <a:endParaRPr lang="en-US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68493"/>
            <a:ext cx="9144000" cy="50808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tabLst>
                <a:tab pos="457200" algn="l"/>
              </a:tabLst>
            </a:pPr>
            <a:r>
              <a:rPr lang="en-US" sz="2000" b="1" dirty="0" err="1">
                <a:ea typeface="Times New Roman" panose="02020603050405020304" pitchFamily="18" charset="0"/>
              </a:rPr>
              <a:t>AcuTech</a:t>
            </a:r>
            <a:r>
              <a:rPr lang="en-US" sz="2000" b="1" dirty="0">
                <a:ea typeface="Times New Roman" panose="02020603050405020304" pitchFamily="18" charset="0"/>
              </a:rPr>
              <a:t>, ExxonMobil &amp; </a:t>
            </a:r>
            <a:r>
              <a:rPr lang="en-US" sz="2000" b="1" dirty="0" err="1">
                <a:ea typeface="Times New Roman" panose="02020603050405020304" pitchFamily="18" charset="0"/>
              </a:rPr>
              <a:t>Kenexis</a:t>
            </a:r>
            <a:r>
              <a:rPr lang="en-US" sz="2000" dirty="0">
                <a:ea typeface="Times New Roman" panose="02020603050405020304" pitchFamily="18" charset="0"/>
              </a:rPr>
              <a:t> - Hazards / PHA associated with hydrogen   </a:t>
            </a:r>
          </a:p>
          <a:p>
            <a:pPr marL="0" indent="0">
              <a:spcBef>
                <a:spcPts val="0"/>
              </a:spcBef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</a:rPr>
              <a:t>      production</a:t>
            </a:r>
          </a:p>
          <a:p>
            <a:pPr marL="0" indent="0">
              <a:spcBef>
                <a:spcPts val="0"/>
              </a:spcBef>
              <a:tabLst>
                <a:tab pos="457200" algn="l"/>
              </a:tabLs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/>
              <a:t>Chevron </a:t>
            </a:r>
            <a:r>
              <a:rPr lang="en-US" sz="2000" b="1" i="1" dirty="0"/>
              <a:t>-</a:t>
            </a:r>
            <a:r>
              <a:rPr lang="en-US" sz="2000" b="1" i="1" dirty="0">
                <a:ea typeface="Times New Roman" panose="02020603050405020304" pitchFamily="18" charset="0"/>
              </a:rPr>
              <a:t> </a:t>
            </a:r>
            <a:r>
              <a:rPr lang="en-US" sz="2000" kern="1200" dirty="0">
                <a:effectLst/>
                <a:ea typeface="Times New Roman" panose="02020603050405020304" pitchFamily="18" charset="0"/>
              </a:rPr>
              <a:t>Ocean-Based Carbon Dioxide Removal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ea typeface="Calibri" panose="020F0502020204030204" pitchFamily="34" charset="0"/>
              </a:rPr>
              <a:t>Corteva - </a:t>
            </a:r>
            <a:r>
              <a:rPr lang="en-US" sz="2000" dirty="0">
                <a:effectLst/>
                <a:ea typeface="Calibri" panose="020F0502020204030204" pitchFamily="34" charset="0"/>
              </a:rPr>
              <a:t>Expand RHEACT (Reactive Hazard Evaluation &amp; Compilation Tool) 			capabilities to include heats of reaction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- </a:t>
            </a:r>
            <a:r>
              <a:rPr lang="en-US" sz="2000" dirty="0">
                <a:ea typeface="Calibri" panose="020F0502020204030204" pitchFamily="34" charset="0"/>
              </a:rPr>
              <a:t>Heat Transfer and Hydraulic Model of Agitating Nozzles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ea typeface="Calibri" panose="020F0502020204030204" pitchFamily="34" charset="0"/>
              </a:rPr>
              <a:t>		  - Self-Optimizing Reactor Platforms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ea typeface="Times New Roman" panose="02020603050405020304" pitchFamily="18" charset="0"/>
            </a:endParaRPr>
          </a:p>
          <a:p>
            <a:r>
              <a:rPr lang="en-US" sz="2000" b="1" dirty="0">
                <a:ea typeface="Calibri" panose="020F0502020204030204" pitchFamily="34" charset="0"/>
              </a:rPr>
              <a:t>ExxonMobil - </a:t>
            </a:r>
            <a:r>
              <a:rPr lang="en-US" sz="2000" dirty="0">
                <a:ea typeface="Calibri" panose="020F0502020204030204" pitchFamily="34" charset="0"/>
              </a:rPr>
              <a:t>Use of Water to Mitigate a Bromine Loss of Containment Event</a:t>
            </a:r>
          </a:p>
          <a:p>
            <a:endParaRPr lang="en-US" sz="2000" dirty="0">
              <a:ea typeface="Times New Roman" panose="02020603050405020304" pitchFamily="18" charset="0"/>
            </a:endParaRPr>
          </a:p>
          <a:p>
            <a:r>
              <a:rPr lang="en-US" sz="2000" b="1" dirty="0" err="1"/>
              <a:t>Fauske</a:t>
            </a:r>
            <a:r>
              <a:rPr lang="en-US" sz="2000" b="1" dirty="0"/>
              <a:t> -</a:t>
            </a:r>
            <a:r>
              <a:rPr lang="en-US" sz="2000" dirty="0"/>
              <a:t> New application of ARSST calorimeter</a:t>
            </a:r>
          </a:p>
          <a:p>
            <a:endParaRPr lang="en-US" sz="2000" dirty="0"/>
          </a:p>
          <a:p>
            <a:r>
              <a:rPr lang="en-US" sz="2000" b="1" dirty="0"/>
              <a:t>JMJ – </a:t>
            </a:r>
            <a:r>
              <a:rPr lang="en-US" sz="2000" dirty="0"/>
              <a:t>Hydrogen value chain; production, storage, transportation &amp; use</a:t>
            </a:r>
          </a:p>
          <a:p>
            <a:endParaRPr lang="en-US" sz="2000" dirty="0"/>
          </a:p>
          <a:p>
            <a:r>
              <a:rPr lang="en-US" sz="2000" b="1" dirty="0"/>
              <a:t>Vertex</a:t>
            </a:r>
            <a:r>
              <a:rPr lang="en-US" sz="2000" dirty="0"/>
              <a:t> (w / Amgen, Corteva, GSK, JM, Lilly, Merck) - </a:t>
            </a:r>
            <a:r>
              <a:rPr lang="en-US" sz="2000" kern="1200" dirty="0">
                <a:effectLst/>
                <a:ea typeface="Times New Roman" panose="02020603050405020304" pitchFamily="18" charset="0"/>
              </a:rPr>
              <a:t>Modeling Energetics of Molecules of Interest to the Pharma Industry; pyrazoles &amp; aryl nitro </a:t>
            </a:r>
            <a:r>
              <a:rPr lang="en-US" sz="2000" kern="1200" dirty="0" err="1">
                <a:effectLst/>
                <a:ea typeface="Times New Roman" panose="02020603050405020304" pitchFamily="18" charset="0"/>
              </a:rPr>
              <a:t>cmpds</a:t>
            </a:r>
            <a:endParaRPr lang="en-US" sz="200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F0A61-8959-4F33-9B34-485595033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3" y="6519353"/>
            <a:ext cx="3097383" cy="3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0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5D4B-1F47-4DA8-85C7-DD4815CF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901"/>
            <a:ext cx="8925886" cy="609600"/>
          </a:xfrm>
        </p:spPr>
        <p:txBody>
          <a:bodyPr/>
          <a:lstStyle/>
          <a:p>
            <a:r>
              <a:rPr lang="en-US" sz="2400" b="1" dirty="0"/>
              <a:t>P2SAC Company Participation in PMP Capstone Projects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7B135C-6D36-450C-BF8F-960A3D7D0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255787"/>
              </p:ext>
            </p:extLst>
          </p:nvPr>
        </p:nvGraphicFramePr>
        <p:xfrm>
          <a:off x="609600" y="1370377"/>
          <a:ext cx="7924800" cy="3789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517150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048543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4438439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89133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007637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931141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350683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311578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899620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45570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064472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468319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6732099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21 - Spring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Summer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21 - Fall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22 Spring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Summer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22 -Fall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33846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2435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AcuTech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8610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Amgen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9669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Chevron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0411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Corteva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51137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45289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ExxonMobil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4119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Fauske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1227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GSK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2750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JMJ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8151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Kenexis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2249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0961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Marsh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0283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Merck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786462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Phillips 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526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Vertex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0160480"/>
                  </a:ext>
                </a:extLst>
              </a:tr>
              <a:tr h="20640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0441939"/>
                  </a:ext>
                </a:extLst>
              </a:tr>
              <a:tr h="1905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Projects over prior years also included: BP, Country Mark, SABIC &amp; 3M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624088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42A1E33-37EB-497F-B56A-DD8A7A20B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33" y="6271878"/>
            <a:ext cx="3097383" cy="3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3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20" y="161468"/>
            <a:ext cx="7650759" cy="72252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2022 Undergraduate Research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47955"/>
            <a:ext cx="9144000" cy="5571397"/>
          </a:xfrm>
        </p:spPr>
        <p:txBody>
          <a:bodyPr>
            <a:noAutofit/>
          </a:bodyPr>
          <a:lstStyle/>
          <a:p>
            <a:pPr marL="0" indent="0"/>
            <a:r>
              <a:rPr lang="en-US" sz="1600" b="1" u="sng" dirty="0"/>
              <a:t>Spring ‘22</a:t>
            </a:r>
          </a:p>
          <a:p>
            <a:pPr marL="347345" marR="0" indent="-347345">
              <a:lnSpc>
                <a:spcPct val="107000"/>
              </a:lnSpc>
              <a:spcBef>
                <a:spcPts val="385"/>
              </a:spcBef>
              <a:spcAft>
                <a:spcPts val="0"/>
              </a:spcAft>
              <a:buFontTx/>
              <a:buChar char="-"/>
            </a:pPr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of ARSST Calorimeter to Study Reagents Common to the Pharmaceutical Industry</a:t>
            </a:r>
          </a:p>
          <a:p>
            <a:pPr marL="347345" marR="0" indent="-347345">
              <a:lnSpc>
                <a:spcPct val="107000"/>
              </a:lnSpc>
              <a:spcBef>
                <a:spcPts val="385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Lightning strikes leading to process safety incidents; options to mitigate and best practices (ACC)</a:t>
            </a:r>
          </a:p>
          <a:p>
            <a:pPr marL="347345" marR="0" indent="-347345">
              <a:lnSpc>
                <a:spcPct val="107000"/>
              </a:lnSpc>
              <a:spcBef>
                <a:spcPts val="385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Shortcomings of Emergency Response systems, resulting in significant contribution to incidents  </a:t>
            </a:r>
          </a:p>
          <a:p>
            <a:pPr marL="0" lvl="0" indent="0"/>
            <a:endParaRPr lang="en-US" sz="1600" b="1" u="sng" dirty="0"/>
          </a:p>
          <a:p>
            <a:pPr lvl="0"/>
            <a:r>
              <a:rPr lang="en-US" sz="1600" b="1" u="sng" dirty="0"/>
              <a:t>Fall ‘22</a:t>
            </a:r>
          </a:p>
          <a:p>
            <a:pPr lvl="0">
              <a:buFontTx/>
              <a:buChar char="-"/>
            </a:pPr>
            <a:r>
              <a:rPr lang="en-US" sz="1600" dirty="0"/>
              <a:t>Energetics of molecules common in pharma industry; comparison of experimental data with CHETAH &amp; TCIT (Purdue) models. (Amgen, Corteva, GSK, JM, Lilly, Merck, Vertex)</a:t>
            </a:r>
          </a:p>
          <a:p>
            <a:pPr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 of risk assessment methodologies for pipelines, trucks &amp; rail (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AcuTech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ACC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ExxonMobil)</a:t>
            </a:r>
          </a:p>
          <a:p>
            <a:pPr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 ESG strategies of companies in various industries (oil &amp; gas, chemicals, pharma…) including metrics &amp; process safety (JMJ)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F0A61-8959-4F33-9B34-485595033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3" y="6519353"/>
            <a:ext cx="3097383" cy="3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7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144379" y="152400"/>
            <a:ext cx="8847221" cy="65532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144379" y="566915"/>
            <a:ext cx="88315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3200" b="1" dirty="0"/>
              <a:t>Process Safety Instruction in Chemical Engineering at Purdue University</a:t>
            </a:r>
          </a:p>
          <a:p>
            <a:pPr algn="ctr">
              <a:spcAft>
                <a:spcPts val="1200"/>
              </a:spcAft>
              <a:defRPr/>
            </a:pPr>
            <a:endParaRPr lang="en-US" sz="3200" b="1" dirty="0"/>
          </a:p>
          <a:p>
            <a:pPr algn="ctr">
              <a:spcAft>
                <a:spcPts val="1200"/>
              </a:spcAft>
              <a:defRPr/>
            </a:pP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at AICHE Annual Meeting, Phoenix November 2022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52254" y="3843752"/>
            <a:ext cx="8815768" cy="25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2200" b="1" u="sng" dirty="0">
                <a:latin typeface="Arial" pitchFamily="34" charset="0"/>
                <a:ea typeface="MS PGothic" pitchFamily="34" charset="-128"/>
                <a:cs typeface="Arial" pitchFamily="34" charset="0"/>
              </a:rPr>
              <a:t>Ray A. </a:t>
            </a:r>
            <a:r>
              <a:rPr lang="en-US" altLang="ja-JP" sz="2200" b="1" u="sng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Mentzer</a:t>
            </a:r>
            <a:endParaRPr lang="en-US" altLang="ja-JP" sz="2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US" altLang="ja-JP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Professor of Engineering Practice</a:t>
            </a:r>
          </a:p>
          <a:p>
            <a:pPr algn="ctr"/>
            <a:r>
              <a:rPr lang="en-US" altLang="ja-JP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Associate Director, Purdue Process &amp; Assurance Center (P2SAC) </a:t>
            </a:r>
          </a:p>
          <a:p>
            <a:pPr algn="ctr"/>
            <a:endParaRPr lang="en-US" altLang="ja-JP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US" altLang="ja-JP" sz="1900" dirty="0">
                <a:latin typeface="Arial" pitchFamily="34" charset="0"/>
                <a:ea typeface="MS PGothic" pitchFamily="34" charset="-128"/>
                <a:cs typeface="Arial" pitchFamily="34" charset="0"/>
              </a:rPr>
              <a:t>Charles D. Davidson School of Chemical Engineering</a:t>
            </a:r>
            <a:br>
              <a:rPr lang="en-US" altLang="ja-JP" sz="1900" dirty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ja-JP" sz="1900" dirty="0">
                <a:latin typeface="Arial" pitchFamily="34" charset="0"/>
                <a:ea typeface="MS PGothic" pitchFamily="34" charset="-128"/>
                <a:cs typeface="Arial" pitchFamily="34" charset="0"/>
              </a:rPr>
              <a:t>Purdue University</a:t>
            </a:r>
            <a:endParaRPr lang="en-US" altLang="ja-JP" sz="1400" b="1" i="1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endParaRPr lang="en-US" altLang="ja-JP" sz="1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US" altLang="ja-JP" sz="1700" i="1" dirty="0">
                <a:latin typeface="Arial" pitchFamily="34" charset="0"/>
                <a:ea typeface="MS PGothic" pitchFamily="34" charset="-128"/>
                <a:cs typeface="Arial" pitchFamily="34" charset="0"/>
              </a:rPr>
              <a:t>November 16,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72C74-7EDC-47B0-A5CB-C5844328A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83" y="6306597"/>
            <a:ext cx="3097036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1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47F5-DF23-4D75-A1FF-9C23BE1A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712" y="67115"/>
            <a:ext cx="7140575" cy="609600"/>
          </a:xfrm>
        </p:spPr>
        <p:txBody>
          <a:bodyPr/>
          <a:lstStyle/>
          <a:p>
            <a:pPr algn="ctr"/>
            <a:r>
              <a:rPr lang="en-US" sz="2800" b="1" dirty="0"/>
              <a:t>In a nutshell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38D2C-DC6B-4E0A-8BDF-BD32D07CE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9" y="470780"/>
            <a:ext cx="9143999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Course itself: </a:t>
            </a:r>
          </a:p>
          <a:p>
            <a:pPr lvl="1"/>
            <a:r>
              <a:rPr lang="en-US" dirty="0"/>
              <a:t>Rigorous, technical, quantitative - 3 credit hour process safety course required of all seniors; typically 170 students taught each academic year</a:t>
            </a:r>
          </a:p>
          <a:p>
            <a:pPr lvl="1"/>
            <a:r>
              <a:rPr lang="en-US" dirty="0"/>
              <a:t>Cover nearly all of ‘Chemical Process Safety’ text by Crowl &amp; </a:t>
            </a:r>
            <a:r>
              <a:rPr lang="en-US" dirty="0" err="1"/>
              <a:t>Louvar</a:t>
            </a:r>
            <a:r>
              <a:rPr lang="en-US" dirty="0"/>
              <a:t>, along with several </a:t>
            </a:r>
            <a:r>
              <a:rPr lang="en-US" dirty="0" err="1"/>
              <a:t>add’l</a:t>
            </a:r>
            <a:r>
              <a:rPr lang="en-US" dirty="0"/>
              <a:t> topics and CSB incident videos shown weekly</a:t>
            </a:r>
          </a:p>
          <a:p>
            <a:pPr lvl="1"/>
            <a:r>
              <a:rPr lang="en-US" dirty="0"/>
              <a:t>Each team of three does thorough investigation of unique major incident using quantitative calculations &amp; methodologies discussed in class; weekly homework</a:t>
            </a:r>
          </a:p>
          <a:p>
            <a:pPr lvl="1"/>
            <a:r>
              <a:rPr lang="en-US" dirty="0"/>
              <a:t>Have not incorporated many software appl’s; nor use many guest lecturers</a:t>
            </a:r>
          </a:p>
          <a:p>
            <a:pPr lvl="1"/>
            <a:r>
              <a:rPr lang="en-US" dirty="0"/>
              <a:t>Course taught for 7 </a:t>
            </a:r>
            <a:r>
              <a:rPr lang="en-US" dirty="0" err="1"/>
              <a:t>yrs</a:t>
            </a:r>
            <a:r>
              <a:rPr lang="en-US" dirty="0"/>
              <a:t>; replaced earlier industry focused non-technical course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Instructor:</a:t>
            </a:r>
          </a:p>
          <a:p>
            <a:pPr lvl="1"/>
            <a:r>
              <a:rPr lang="en-US" dirty="0"/>
              <a:t>~30 years experience with ExxonMobil, plus process safety teaching &amp; research background from Texas A&amp;M and Purdue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Results: </a:t>
            </a:r>
          </a:p>
          <a:p>
            <a:pPr lvl="1"/>
            <a:r>
              <a:rPr lang="en-US" dirty="0"/>
              <a:t>Well-received by companies recruiting ChEs – oil &amp; gas, specialty chemicals, pharmaceuticals, manufacturing, </a:t>
            </a:r>
            <a:r>
              <a:rPr lang="en-US" dirty="0" err="1"/>
              <a:t>etc</a:t>
            </a:r>
            <a:r>
              <a:rPr lang="en-US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Department culture / commitment:</a:t>
            </a:r>
          </a:p>
          <a:p>
            <a:pPr lvl="1"/>
            <a:r>
              <a:rPr lang="en-US" dirty="0"/>
              <a:t>Aided by ‘Purdue Process Safety &amp; Assurance Center’ with two conferences each year, ~25 UG, MS &amp; PhD projects per year &amp; multiple faculty engaged from various departments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AC03E-FDE7-4612-97C7-653435D27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2691"/>
            <a:ext cx="3097036" cy="335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F1D77B-9535-491E-93FE-65C23F2A4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489" y="0"/>
            <a:ext cx="936552" cy="94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2"/>
          <p:cNvSpPr>
            <a:spLocks noGrp="1"/>
          </p:cNvSpPr>
          <p:nvPr>
            <p:ph type="title"/>
          </p:nvPr>
        </p:nvSpPr>
        <p:spPr bwMode="auto">
          <a:xfrm>
            <a:off x="76200" y="232045"/>
            <a:ext cx="8991600" cy="571500"/>
          </a:xfr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800" dirty="0">
                <a:solidFill>
                  <a:schemeClr val="tx1"/>
                </a:solidFill>
              </a:rPr>
              <a:t>Chemical Process Safety - Core Class </a:t>
            </a:r>
          </a:p>
        </p:txBody>
      </p:sp>
      <p:sp>
        <p:nvSpPr>
          <p:cNvPr id="17411" name="Title 2"/>
          <p:cNvSpPr txBox="1">
            <a:spLocks/>
          </p:cNvSpPr>
          <p:nvPr/>
        </p:nvSpPr>
        <p:spPr bwMode="auto">
          <a:xfrm>
            <a:off x="169215" y="939204"/>
            <a:ext cx="5111824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0" indent="-349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6450" indent="-349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8325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Basics</a:t>
            </a:r>
          </a:p>
          <a:p>
            <a:pPr marL="568325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 Modeling</a:t>
            </a:r>
          </a:p>
          <a:p>
            <a:pPr marL="568325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 &amp; Risk Assessments</a:t>
            </a:r>
          </a:p>
          <a:p>
            <a:pPr marL="568325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Investigations &amp; Emergency   	Response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86600" y="5669757"/>
            <a:ext cx="857250" cy="273844"/>
          </a:xfrm>
        </p:spPr>
        <p:txBody>
          <a:bodyPr/>
          <a:lstStyle>
            <a:lvl1pPr algn="ctr">
              <a:defRPr sz="13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D7A6C8-7D72-4008-B0CA-F57BDFDB09C6}" type="slidenum">
              <a:rPr lang="en-US" kern="0" smtClean="0"/>
              <a:pPr>
                <a:defRPr/>
              </a:pPr>
              <a:t>9</a:t>
            </a:fld>
            <a:endParaRPr lang="en-US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BEB0F2-8654-4BD8-952F-5C2F8D5D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11" y="1185722"/>
            <a:ext cx="3125133" cy="192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B17B6F-037A-45FB-A8E8-E2DC2ADEF548}"/>
              </a:ext>
            </a:extLst>
          </p:cNvPr>
          <p:cNvSpPr/>
          <p:nvPr/>
        </p:nvSpPr>
        <p:spPr>
          <a:xfrm>
            <a:off x="5791628" y="867056"/>
            <a:ext cx="2432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Process Safety Metrics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857B9F9-B91D-478E-840C-34320D55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8" y="5094815"/>
            <a:ext cx="3183157" cy="159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1544BB-0116-41D4-9663-4C01F60333E1}"/>
              </a:ext>
            </a:extLst>
          </p:cNvPr>
          <p:cNvSpPr/>
          <p:nvPr/>
        </p:nvSpPr>
        <p:spPr>
          <a:xfrm>
            <a:off x="5784003" y="4791038"/>
            <a:ext cx="2487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Typical 4x4 Risk Matrix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59" y="5607997"/>
            <a:ext cx="4543455" cy="742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9693" y="5474689"/>
            <a:ext cx="897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HAZOP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732" y="2672282"/>
            <a:ext cx="2095921" cy="2656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973" y="3840797"/>
            <a:ext cx="3042271" cy="764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71302" y="3437706"/>
            <a:ext cx="1995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LOPA Frequencies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F7CCEA-8F24-4D3F-BA16-A76D98676E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22691"/>
            <a:ext cx="3097036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5412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2225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74591</TotalTime>
  <Words>1366</Words>
  <Application>Microsoft Office PowerPoint</Application>
  <PresentationFormat>On-screen Show (4:3)</PresentationFormat>
  <Paragraphs>299</Paragraphs>
  <Slides>16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blank</vt:lpstr>
      <vt:lpstr>TurboCAD Drawing</vt:lpstr>
      <vt:lpstr>PowerPoint Presentation</vt:lpstr>
      <vt:lpstr>December 2022 Conference Registration </vt:lpstr>
      <vt:lpstr>Growing Industry Participation &amp; Projects in P2SAC</vt:lpstr>
      <vt:lpstr>Prof Masters Capstone Projects 2022 - P2SAC Related  </vt:lpstr>
      <vt:lpstr>P2SAC Company Participation in PMP Capstone Projects</vt:lpstr>
      <vt:lpstr>2022 Undergraduate Research</vt:lpstr>
      <vt:lpstr>PowerPoint Presentation</vt:lpstr>
      <vt:lpstr>In a nutshell …</vt:lpstr>
      <vt:lpstr>Chemical Process Safety - Core Class </vt:lpstr>
      <vt:lpstr>The Basics </vt:lpstr>
      <vt:lpstr>Consequence Modeling</vt:lpstr>
      <vt:lpstr>PHAs &amp; Risk Assessments</vt:lpstr>
      <vt:lpstr>Incident Investigations &amp; Emergency Response</vt:lpstr>
      <vt:lpstr>Critical Success Factors for Teaching Process Safety</vt:lpstr>
      <vt:lpstr>Options</vt:lpstr>
      <vt:lpstr>P2SAC Sponsors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Heigele, Heather (contr-dso)</dc:creator>
  <cp:lastModifiedBy>Mentzer, Ray A</cp:lastModifiedBy>
  <cp:revision>961</cp:revision>
  <cp:lastPrinted>2022-10-24T13:45:48Z</cp:lastPrinted>
  <dcterms:created xsi:type="dcterms:W3CDTF">2011-10-12T16:28:16Z</dcterms:created>
  <dcterms:modified xsi:type="dcterms:W3CDTF">2022-12-16T15:09:14Z</dcterms:modified>
</cp:coreProperties>
</file>